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4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3/19/2020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Narrative Tenses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Or, the tenses we use to tell stories: past simple, past continuous, past perfect, past perfect continuous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919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 simple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Use: to talk about consecutive actions or situations in the past (the main events of the story)</a:t>
            </a:r>
          </a:p>
          <a:p>
            <a:r>
              <a:rPr lang="en-US" dirty="0" smtClean="0"/>
              <a:t>Note: “Consecutive” means that events or actions follow one another in order</a:t>
            </a:r>
          </a:p>
          <a:p>
            <a:r>
              <a:rPr lang="en-US" dirty="0" smtClean="0"/>
              <a:t>Formation:  </a:t>
            </a:r>
            <a:r>
              <a:rPr lang="en-US" dirty="0" err="1" smtClean="0"/>
              <a:t>V+ed</a:t>
            </a:r>
            <a:r>
              <a:rPr lang="en-US" dirty="0" smtClean="0"/>
              <a:t> or SECOND FORM (for irregular verbs) in DECLARATIVE sentences</a:t>
            </a:r>
          </a:p>
          <a:p>
            <a:r>
              <a:rPr lang="en-US" dirty="0" smtClean="0"/>
              <a:t>NEGATIVE sentences: did not (didn’t) + V</a:t>
            </a:r>
          </a:p>
          <a:p>
            <a:r>
              <a:rPr lang="en-US" dirty="0" smtClean="0"/>
              <a:t>QUESTIONS: did + subject + V</a:t>
            </a:r>
          </a:p>
          <a:p>
            <a:r>
              <a:rPr lang="en-US" dirty="0" smtClean="0"/>
              <a:t>Example: </a:t>
            </a:r>
            <a:r>
              <a:rPr lang="en-US" i="1" dirty="0" smtClean="0"/>
              <a:t>We </a:t>
            </a:r>
            <a:r>
              <a:rPr lang="en-US" i="1" dirty="0" smtClean="0">
                <a:solidFill>
                  <a:srgbClr val="FF0000"/>
                </a:solidFill>
              </a:rPr>
              <a:t>arrived</a:t>
            </a:r>
            <a:r>
              <a:rPr lang="en-US" i="1" dirty="0" smtClean="0"/>
              <a:t> at the airport and we </a:t>
            </a:r>
            <a:r>
              <a:rPr lang="en-US" i="1" dirty="0" smtClean="0">
                <a:solidFill>
                  <a:srgbClr val="FF0000"/>
                </a:solidFill>
              </a:rPr>
              <a:t>checked in</a:t>
            </a:r>
            <a:r>
              <a:rPr lang="en-US" dirty="0" smtClean="0"/>
              <a:t>. </a:t>
            </a:r>
            <a:r>
              <a:rPr lang="en-US" i="1" dirty="0" smtClean="0">
                <a:solidFill>
                  <a:srgbClr val="00B0F0"/>
                </a:solidFill>
              </a:rPr>
              <a:t>(consecutive actions in the past)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440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 continuous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Use: for longer continuous past action or situation which was in progress (happening) when another action happened (a background action); to describe an action or situation that was not complete at a past time</a:t>
            </a:r>
          </a:p>
          <a:p>
            <a:r>
              <a:rPr lang="en-US" dirty="0" smtClean="0"/>
              <a:t>Formation: was(</a:t>
            </a:r>
            <a:r>
              <a:rPr lang="en-US" dirty="0" err="1" smtClean="0"/>
              <a:t>n’t</a:t>
            </a:r>
            <a:r>
              <a:rPr lang="en-US" dirty="0" smtClean="0"/>
              <a:t>)/were(</a:t>
            </a:r>
            <a:r>
              <a:rPr lang="en-US" dirty="0" err="1" smtClean="0"/>
              <a:t>n’t</a:t>
            </a:r>
            <a:r>
              <a:rPr lang="en-US" dirty="0" smtClean="0"/>
              <a:t>) + </a:t>
            </a:r>
            <a:r>
              <a:rPr lang="en-US" dirty="0" err="1" smtClean="0"/>
              <a:t>V+ing</a:t>
            </a:r>
            <a:endParaRPr lang="en-US" dirty="0" smtClean="0"/>
          </a:p>
          <a:p>
            <a:r>
              <a:rPr lang="en-US" dirty="0" smtClean="0"/>
              <a:t>Example: </a:t>
            </a:r>
            <a:r>
              <a:rPr lang="en-US" i="1" dirty="0" smtClean="0"/>
              <a:t>We </a:t>
            </a:r>
            <a:r>
              <a:rPr lang="en-US" i="1" dirty="0" smtClean="0">
                <a:solidFill>
                  <a:srgbClr val="FF0000"/>
                </a:solidFill>
              </a:rPr>
              <a:t>were having </a:t>
            </a:r>
            <a:r>
              <a:rPr lang="en-US" i="1" dirty="0" smtClean="0"/>
              <a:t>dinner when the plane </a:t>
            </a:r>
            <a:r>
              <a:rPr lang="en-US" i="1" u="sng" dirty="0" smtClean="0"/>
              <a:t>hit</a:t>
            </a:r>
            <a:r>
              <a:rPr lang="en-US" i="1" dirty="0" smtClean="0"/>
              <a:t> some turbulence. </a:t>
            </a:r>
            <a:r>
              <a:rPr lang="en-US" dirty="0" smtClean="0">
                <a:solidFill>
                  <a:srgbClr val="00B0F0"/>
                </a:solidFill>
              </a:rPr>
              <a:t>(the past continuous is the background information)</a:t>
            </a:r>
          </a:p>
          <a:p>
            <a:r>
              <a:rPr lang="en-US" dirty="0" smtClean="0"/>
              <a:t>Example: </a:t>
            </a:r>
            <a:r>
              <a:rPr lang="en-US" i="1" dirty="0" smtClean="0"/>
              <a:t>At nine o’clock most people on the plane </a:t>
            </a:r>
            <a:r>
              <a:rPr lang="en-US" i="1" dirty="0" smtClean="0">
                <a:solidFill>
                  <a:srgbClr val="FF0000"/>
                </a:solidFill>
              </a:rPr>
              <a:t>were reading </a:t>
            </a:r>
            <a:r>
              <a:rPr lang="en-US" i="1" dirty="0" smtClean="0"/>
              <a:t>or </a:t>
            </a:r>
            <a:r>
              <a:rPr lang="en-US" i="1" dirty="0" smtClean="0">
                <a:solidFill>
                  <a:srgbClr val="FF0000"/>
                </a:solidFill>
              </a:rPr>
              <a:t>were trying</a:t>
            </a:r>
            <a:r>
              <a:rPr lang="en-US" i="1" dirty="0" smtClean="0"/>
              <a:t> to sleep. </a:t>
            </a:r>
            <a:r>
              <a:rPr lang="en-US" dirty="0" smtClean="0">
                <a:solidFill>
                  <a:srgbClr val="00B0F0"/>
                </a:solidFill>
              </a:rPr>
              <a:t>(the actions were not complete in the past)</a:t>
            </a:r>
            <a:endParaRPr lang="en-US" i="1" dirty="0" smtClean="0">
              <a:solidFill>
                <a:srgbClr val="00B0F0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388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 perfect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Use: to talk about earlier events or actions in the past (the ones that happened BEFORE the main event(s))</a:t>
            </a:r>
          </a:p>
          <a:p>
            <a:r>
              <a:rPr lang="en-US" dirty="0" smtClean="0"/>
              <a:t>Formation: had(</a:t>
            </a:r>
            <a:r>
              <a:rPr lang="en-US" dirty="0" err="1" smtClean="0"/>
              <a:t>n’t</a:t>
            </a:r>
            <a:r>
              <a:rPr lang="en-US" dirty="0" smtClean="0"/>
              <a:t>) + </a:t>
            </a:r>
            <a:r>
              <a:rPr lang="en-US" dirty="0" err="1" smtClean="0"/>
              <a:t>V+ed</a:t>
            </a:r>
            <a:r>
              <a:rPr lang="en-US" dirty="0" smtClean="0"/>
              <a:t> or THIRD FORM (for irregular verbs)</a:t>
            </a:r>
          </a:p>
          <a:p>
            <a:r>
              <a:rPr lang="en-US" dirty="0" smtClean="0"/>
              <a:t>Example: </a:t>
            </a:r>
            <a:r>
              <a:rPr lang="en-US" i="1" dirty="0" smtClean="0"/>
              <a:t>When we </a:t>
            </a:r>
            <a:r>
              <a:rPr lang="en-US" i="1" u="sng" dirty="0" smtClean="0"/>
              <a:t>arrived</a:t>
            </a:r>
            <a:r>
              <a:rPr lang="en-US" i="1" dirty="0" smtClean="0"/>
              <a:t> at the airport, we suddenly </a:t>
            </a:r>
            <a:r>
              <a:rPr lang="en-US" i="1" u="sng" dirty="0" smtClean="0"/>
              <a:t>realized</a:t>
            </a:r>
            <a:r>
              <a:rPr lang="en-US" i="1" dirty="0" smtClean="0"/>
              <a:t> that we </a:t>
            </a:r>
            <a:r>
              <a:rPr lang="en-US" i="1" dirty="0" smtClean="0">
                <a:solidFill>
                  <a:srgbClr val="FF0000"/>
                </a:solidFill>
              </a:rPr>
              <a:t>had left</a:t>
            </a:r>
            <a:r>
              <a:rPr lang="en-US" i="1" dirty="0" smtClean="0"/>
              <a:t> one of the suitcases in the taxi. </a:t>
            </a:r>
            <a:r>
              <a:rPr lang="en-US" dirty="0" smtClean="0">
                <a:solidFill>
                  <a:srgbClr val="00B0F0"/>
                </a:solidFill>
              </a:rPr>
              <a:t>(the past perfect is for what happened EARLIER)</a:t>
            </a:r>
            <a:endParaRPr lang="en-US" i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285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 perfect continuous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Use: with action verbs to talk about longer continuous actions or situations that started BEFORE the main event(s) happened and have continued up to that point</a:t>
            </a:r>
          </a:p>
          <a:p>
            <a:r>
              <a:rPr lang="en-US" dirty="0" smtClean="0"/>
              <a:t>Note: non-action (state) verbs (</a:t>
            </a:r>
            <a:r>
              <a:rPr lang="en-US" i="1" dirty="0" smtClean="0"/>
              <a:t>be, have, like, know, etc.) </a:t>
            </a:r>
            <a:r>
              <a:rPr lang="en-US" dirty="0" smtClean="0"/>
              <a:t>are not used in the continuous tenses</a:t>
            </a:r>
          </a:p>
          <a:p>
            <a:r>
              <a:rPr lang="en-US" dirty="0" smtClean="0"/>
              <a:t>Formation: had(</a:t>
            </a:r>
            <a:r>
              <a:rPr lang="en-US" dirty="0" err="1" smtClean="0"/>
              <a:t>n’t</a:t>
            </a:r>
            <a:r>
              <a:rPr lang="en-US" dirty="0" smtClean="0"/>
              <a:t>) + been + </a:t>
            </a:r>
            <a:r>
              <a:rPr lang="en-US" dirty="0" err="1" smtClean="0"/>
              <a:t>V+ing</a:t>
            </a:r>
            <a:endParaRPr lang="en-US" dirty="0" smtClean="0"/>
          </a:p>
          <a:p>
            <a:r>
              <a:rPr lang="en-US" dirty="0" smtClean="0"/>
              <a:t>Example: </a:t>
            </a:r>
            <a:r>
              <a:rPr lang="en-US" i="1" dirty="0" smtClean="0"/>
              <a:t>We</a:t>
            </a:r>
            <a:r>
              <a:rPr lang="en-US" i="1" dirty="0" smtClean="0">
                <a:solidFill>
                  <a:srgbClr val="FF0000"/>
                </a:solidFill>
              </a:rPr>
              <a:t>’d been flying</a:t>
            </a:r>
            <a:r>
              <a:rPr lang="en-US" i="1" dirty="0" smtClean="0"/>
              <a:t> for about two hours when suddenly the captain </a:t>
            </a:r>
            <a:r>
              <a:rPr lang="en-US" i="1" u="sng" dirty="0" smtClean="0"/>
              <a:t>told</a:t>
            </a:r>
            <a:r>
              <a:rPr lang="en-US" i="1" dirty="0" smtClean="0"/>
              <a:t> us to fasten our seat belts because we </a:t>
            </a:r>
            <a:r>
              <a:rPr lang="en-US" i="1" u="sng" dirty="0" smtClean="0"/>
              <a:t>were flying </a:t>
            </a:r>
            <a:r>
              <a:rPr lang="en-US" i="1" dirty="0" smtClean="0"/>
              <a:t>into some bad weather. </a:t>
            </a:r>
            <a:r>
              <a:rPr lang="en-US" dirty="0" smtClean="0">
                <a:solidFill>
                  <a:srgbClr val="00B0F0"/>
                </a:solidFill>
              </a:rPr>
              <a:t>(the past perfect continuous is used because the EARLIER event happened for a longer time, i.e. “two hours”)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860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 perfect or past perfect continuous?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i="1" dirty="0" smtClean="0"/>
              <a:t>past perfect continuous </a:t>
            </a:r>
            <a:r>
              <a:rPr lang="en-US" dirty="0" smtClean="0"/>
              <a:t>focuses on the CONTINUATION of an activity (it was ongoing)</a:t>
            </a:r>
          </a:p>
          <a:p>
            <a:r>
              <a:rPr lang="en-US" dirty="0" smtClean="0"/>
              <a:t>The </a:t>
            </a:r>
            <a:r>
              <a:rPr lang="en-US" i="1" dirty="0" smtClean="0"/>
              <a:t>past perfect</a:t>
            </a:r>
            <a:r>
              <a:rPr lang="en-US" dirty="0" smtClean="0"/>
              <a:t> focuses on the COMPLETION of an activity (it was finished)</a:t>
            </a:r>
          </a:p>
          <a:p>
            <a:r>
              <a:rPr lang="en-US" dirty="0" smtClean="0"/>
              <a:t>Examples: 1 - </a:t>
            </a:r>
            <a:r>
              <a:rPr lang="en-US" i="1" dirty="0" smtClean="0"/>
              <a:t>Lina </a:t>
            </a:r>
            <a:r>
              <a:rPr lang="en-US" i="1" u="sng" dirty="0" smtClean="0"/>
              <a:t>was crying </a:t>
            </a:r>
            <a:r>
              <a:rPr lang="en-US" i="1" dirty="0" smtClean="0"/>
              <a:t>because she </a:t>
            </a:r>
            <a:r>
              <a:rPr lang="en-US" i="1" dirty="0" smtClean="0">
                <a:solidFill>
                  <a:srgbClr val="FF0000"/>
                </a:solidFill>
              </a:rPr>
              <a:t>had been reading </a:t>
            </a:r>
            <a:r>
              <a:rPr lang="en-US" i="1" dirty="0" smtClean="0"/>
              <a:t>a very sad book. </a:t>
            </a:r>
            <a:r>
              <a:rPr lang="en-US" dirty="0" smtClean="0">
                <a:solidFill>
                  <a:srgbClr val="00B0F0"/>
                </a:solidFill>
              </a:rPr>
              <a:t>(the book wasn’t finished)</a:t>
            </a:r>
          </a:p>
          <a:p>
            <a:pPr marL="0" indent="0">
              <a:buNone/>
            </a:pPr>
            <a:r>
              <a:rPr lang="en-US" dirty="0" smtClean="0"/>
              <a:t>	2 – </a:t>
            </a:r>
            <a:r>
              <a:rPr lang="en-US" i="1" dirty="0" smtClean="0"/>
              <a:t>Lina </a:t>
            </a:r>
            <a:r>
              <a:rPr lang="en-US" i="1" u="sng" dirty="0" smtClean="0"/>
              <a:t>didn’t want</a:t>
            </a:r>
            <a:r>
              <a:rPr lang="en-US" i="1" dirty="0" smtClean="0"/>
              <a:t> to see the film, because she</a:t>
            </a:r>
            <a:r>
              <a:rPr lang="en-US" i="1" dirty="0" smtClean="0">
                <a:solidFill>
                  <a:srgbClr val="FF0000"/>
                </a:solidFill>
              </a:rPr>
              <a:t>’d </a:t>
            </a:r>
            <a:r>
              <a:rPr lang="en-US" i="1" dirty="0" smtClean="0"/>
              <a:t>already </a:t>
            </a:r>
            <a:r>
              <a:rPr lang="en-US" i="1" dirty="0" smtClean="0">
                <a:solidFill>
                  <a:srgbClr val="FF0000"/>
                </a:solidFill>
              </a:rPr>
              <a:t>read </a:t>
            </a:r>
            <a:r>
              <a:rPr lang="en-US" i="1" dirty="0" smtClean="0"/>
              <a:t>the book.</a:t>
            </a:r>
            <a:r>
              <a:rPr lang="en-US" dirty="0" smtClean="0"/>
              <a:t> 	</a:t>
            </a:r>
            <a:r>
              <a:rPr lang="en-US" dirty="0" smtClean="0">
                <a:solidFill>
                  <a:srgbClr val="00B0F0"/>
                </a:solidFill>
              </a:rPr>
              <a:t>(the book was finished)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855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Student’s book, pg.136 (a., b.)</a:t>
            </a:r>
          </a:p>
          <a:p>
            <a:r>
              <a:rPr lang="en-US" dirty="0" smtClean="0"/>
              <a:t>Workbook, pg. 18-19 (4 GRAMMAR a., b.)</a:t>
            </a:r>
          </a:p>
          <a:p>
            <a:r>
              <a:rPr lang="en-US" dirty="0" smtClean="0"/>
              <a:t>Please complete these exercises by our </a:t>
            </a:r>
            <a:r>
              <a:rPr lang="en-US" smtClean="0"/>
              <a:t>next </a:t>
            </a:r>
            <a:r>
              <a:rPr lang="en-US" smtClean="0"/>
              <a:t>lesson, </a:t>
            </a:r>
            <a:r>
              <a:rPr lang="en-US" dirty="0" smtClean="0"/>
              <a:t>take a photo of them and send them to me in a private message via EDMODO!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727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Thank you for your patience and attention!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109" y="2160588"/>
            <a:ext cx="4523819" cy="388143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81582210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95</TotalTime>
  <Words>515</Words>
  <Application>Microsoft Office PowerPoint</Application>
  <PresentationFormat>Widescreen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Facet</vt:lpstr>
      <vt:lpstr>Narrative Tenses</vt:lpstr>
      <vt:lpstr>Past simple</vt:lpstr>
      <vt:lpstr>Past continuous</vt:lpstr>
      <vt:lpstr>Past perfect</vt:lpstr>
      <vt:lpstr>Past perfect continuous</vt:lpstr>
      <vt:lpstr>Past perfect or past perfect continuous?</vt:lpstr>
      <vt:lpstr>Practice</vt:lpstr>
      <vt:lpstr>Thank you for your patience and attention!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Narrative Tenses</dc:title>
  <dc:creator>Informatika-004</dc:creator>
  <cp:lastModifiedBy>Informatika-004</cp:lastModifiedBy>
  <cp:revision>11</cp:revision>
  <dcterms:created xsi:type="dcterms:W3CDTF">2020-03-19T17:17:38Z</dcterms:created>
  <dcterms:modified xsi:type="dcterms:W3CDTF">2020-03-19T18:59:35Z</dcterms:modified>
</cp:coreProperties>
</file>